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347" r:id="rId3"/>
    <p:sldId id="395" r:id="rId4"/>
    <p:sldId id="564" r:id="rId5"/>
    <p:sldId id="366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86" r:id="rId15"/>
    <p:sldId id="376" r:id="rId16"/>
    <p:sldId id="3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E4A6F-7EB0-42DF-AF9E-123BD7E35BD0}" type="datetimeFigureOut">
              <a:rPr lang="en-NZ" smtClean="0"/>
              <a:t>22/11/2022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83FDE-93F6-4286-9E5D-F9309FEC1C3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3349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7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B678-DA00-48F2-8F53-26F4BBF982FB}" type="datetimeFigureOut">
              <a:rPr lang="en-NZ" smtClean="0"/>
              <a:t>22/11/2022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88E6-A0AF-4A10-BABC-6042D770060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9227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B678-DA00-48F2-8F53-26F4BBF982FB}" type="datetimeFigureOut">
              <a:rPr lang="en-NZ" smtClean="0"/>
              <a:t>22/11/2022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88E6-A0AF-4A10-BABC-6042D770060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0422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B678-DA00-48F2-8F53-26F4BBF982FB}" type="datetimeFigureOut">
              <a:rPr lang="en-NZ" smtClean="0"/>
              <a:t>22/11/2022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88E6-A0AF-4A10-BABC-6042D770060A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73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B678-DA00-48F2-8F53-26F4BBF982FB}" type="datetimeFigureOut">
              <a:rPr lang="en-NZ" smtClean="0"/>
              <a:t>22/11/2022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88E6-A0AF-4A10-BABC-6042D770060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64057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B678-DA00-48F2-8F53-26F4BBF982FB}" type="datetimeFigureOut">
              <a:rPr lang="en-NZ" smtClean="0"/>
              <a:t>22/11/2022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88E6-A0AF-4A10-BABC-6042D770060A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5657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B678-DA00-48F2-8F53-26F4BBF982FB}" type="datetimeFigureOut">
              <a:rPr lang="en-NZ" smtClean="0"/>
              <a:t>22/11/2022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88E6-A0AF-4A10-BABC-6042D770060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3384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B678-DA00-48F2-8F53-26F4BBF982FB}" type="datetimeFigureOut">
              <a:rPr lang="en-NZ" smtClean="0"/>
              <a:t>22/11/2022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88E6-A0AF-4A10-BABC-6042D770060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33760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5" y="609603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7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B678-DA00-48F2-8F53-26F4BBF982FB}" type="datetimeFigureOut">
              <a:rPr lang="en-NZ" smtClean="0"/>
              <a:t>22/11/2022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88E6-A0AF-4A10-BABC-6042D770060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0285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B678-DA00-48F2-8F53-26F4BBF982FB}" type="datetimeFigureOut">
              <a:rPr lang="en-NZ" smtClean="0"/>
              <a:t>22/11/2022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88E6-A0AF-4A10-BABC-6042D770060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3788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B678-DA00-48F2-8F53-26F4BBF982FB}" type="datetimeFigureOut">
              <a:rPr lang="en-NZ" smtClean="0"/>
              <a:t>22/11/2022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88E6-A0AF-4A10-BABC-6042D770060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8113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B678-DA00-48F2-8F53-26F4BBF982FB}" type="datetimeFigureOut">
              <a:rPr lang="en-NZ" smtClean="0"/>
              <a:t>22/11/2022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88E6-A0AF-4A10-BABC-6042D770060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341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7" y="2737249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6" y="2737249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B678-DA00-48F2-8F53-26F4BBF982FB}" type="datetimeFigureOut">
              <a:rPr lang="en-NZ" smtClean="0"/>
              <a:t>22/11/2022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88E6-A0AF-4A10-BABC-6042D770060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6768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B678-DA00-48F2-8F53-26F4BBF982FB}" type="datetimeFigureOut">
              <a:rPr lang="en-NZ" smtClean="0"/>
              <a:t>22/11/2022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88E6-A0AF-4A10-BABC-6042D770060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1368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B678-DA00-48F2-8F53-26F4BBF982FB}" type="datetimeFigureOut">
              <a:rPr lang="en-NZ" smtClean="0"/>
              <a:t>22/11/2022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88E6-A0AF-4A10-BABC-6042D770060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3627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3" y="514928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B678-DA00-48F2-8F53-26F4BBF982FB}" type="datetimeFigureOut">
              <a:rPr lang="en-NZ" smtClean="0"/>
              <a:t>22/11/2022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88E6-A0AF-4A10-BABC-6042D770060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9833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B678-DA00-48F2-8F53-26F4BBF982FB}" type="datetimeFigureOut">
              <a:rPr lang="en-NZ" smtClean="0"/>
              <a:t>22/11/2022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88E6-A0AF-4A10-BABC-6042D770060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5390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6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DB678-DA00-48F2-8F53-26F4BBF982FB}" type="datetimeFigureOut">
              <a:rPr lang="en-NZ" smtClean="0"/>
              <a:t>22/11/2022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1C88E6-A0AF-4A10-BABC-6042D770060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696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43340" y="274637"/>
            <a:ext cx="9540819" cy="2349293"/>
          </a:xfrm>
        </p:spPr>
        <p:txBody>
          <a:bodyPr anchor="t">
            <a:noAutofit/>
          </a:bodyPr>
          <a:lstStyle/>
          <a:p>
            <a:pPr algn="ctr">
              <a:defRPr/>
            </a:pPr>
            <a:r>
              <a:rPr lang="en-AU" sz="4800" dirty="0"/>
              <a:t>  </a:t>
            </a:r>
            <a:br>
              <a:rPr lang="en-AU" sz="4800" dirty="0"/>
            </a:br>
            <a:r>
              <a:rPr lang="en-AU" sz="800" dirty="0"/>
              <a:t>.</a:t>
            </a:r>
            <a:br>
              <a:rPr lang="en-AU" sz="4800" dirty="0"/>
            </a:br>
            <a:r>
              <a:rPr lang="en-AU" sz="4800" b="1" dirty="0">
                <a:solidFill>
                  <a:srgbClr val="FF0000"/>
                </a:solidFill>
              </a:rPr>
              <a:t>Detecting Deception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543340" y="2517912"/>
            <a:ext cx="9667460" cy="3575383"/>
          </a:xfrm>
        </p:spPr>
        <p:txBody>
          <a:bodyPr anchor="t"/>
          <a:lstStyle/>
          <a:p>
            <a:pPr algn="ctr">
              <a:buFontTx/>
              <a:buNone/>
              <a:defRPr/>
            </a:pPr>
            <a:endParaRPr lang="en-US" sz="1000" b="1" i="1" dirty="0"/>
          </a:p>
          <a:p>
            <a:pPr algn="ctr">
              <a:buFontTx/>
              <a:buNone/>
              <a:defRPr/>
            </a:pP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</a:rPr>
              <a:t> Trevor Slater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3600" b="1" dirty="0">
                <a:solidFill>
                  <a:srgbClr val="990000"/>
                </a:solidFill>
              </a:rPr>
              <a:t>Chief Operations Officer</a:t>
            </a:r>
          </a:p>
          <a:p>
            <a:pPr algn="ctr">
              <a:buFontTx/>
              <a:buNone/>
              <a:defRPr/>
            </a:pPr>
            <a:endParaRPr lang="en-US" sz="1100" b="1" dirty="0">
              <a:solidFill>
                <a:srgbClr val="990000"/>
              </a:solidFill>
            </a:endParaRPr>
          </a:p>
          <a:p>
            <a:pPr algn="ctr">
              <a:buFontTx/>
              <a:buNone/>
              <a:defRPr/>
            </a:pPr>
            <a:endParaRPr lang="en-AU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16BC65-7ED7-4C17-B16E-D7498760E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618" y="4595493"/>
            <a:ext cx="3988904" cy="198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32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3399"/>
                </a:solidFill>
              </a:rPr>
              <a:t>DETECTING DECEPTION</a:t>
            </a:r>
            <a:endParaRPr lang="en-AU" dirty="0">
              <a:solidFill>
                <a:srgbClr val="FF3399"/>
              </a:solidFill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5" y="1431237"/>
            <a:ext cx="8596668" cy="461012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/>
              <a:t>Changing pronouns or statement tense</a:t>
            </a:r>
          </a:p>
          <a:p>
            <a:pPr marL="109535" indent="0">
              <a:lnSpc>
                <a:spcPct val="90000"/>
              </a:lnSpc>
              <a:buNone/>
              <a:defRPr/>
            </a:pPr>
            <a:endParaRPr lang="en-US" altLang="en-US" sz="9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900" dirty="0"/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2400" dirty="0"/>
              <a:t>Changing from ‘my’ to ‘the’ indicates distance and non-ownership of subject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altLang="en-US" sz="900" dirty="0"/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2400" dirty="0"/>
              <a:t>From ‘I’ to ‘we’ with no explanation – who is ‘we’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altLang="en-US" sz="900" dirty="0"/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2400" dirty="0"/>
              <a:t>From ‘I did something’ to ‘I would have done….’ (future tense sentence in a past tense statement) is not a true reflection of what happened</a:t>
            </a:r>
            <a:endParaRPr lang="en-AU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06604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3399"/>
                </a:solidFill>
              </a:rPr>
              <a:t>DETECTING DECEPTION</a:t>
            </a:r>
            <a:endParaRPr lang="en-AU" dirty="0">
              <a:solidFill>
                <a:srgbClr val="FF3399"/>
              </a:solidFill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5" y="1484245"/>
            <a:ext cx="8596668" cy="4557119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Declaration of Innocence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 eaLnBrk="1" hangingPunct="1">
              <a:buFontTx/>
              <a:buChar char="-"/>
            </a:pPr>
            <a:r>
              <a:rPr lang="en-US" altLang="en-US" sz="2400" dirty="0"/>
              <a:t>“I didn’t do it.” </a:t>
            </a:r>
          </a:p>
          <a:p>
            <a:pPr lvl="1" eaLnBrk="1" hangingPunct="1">
              <a:buFontTx/>
              <a:buChar char="-"/>
            </a:pPr>
            <a:r>
              <a:rPr lang="en-US" altLang="en-US" sz="2400" dirty="0"/>
              <a:t>“I am telling you the truth”</a:t>
            </a:r>
          </a:p>
          <a:p>
            <a:pPr eaLnBrk="1" hangingPunct="1">
              <a:buFontTx/>
              <a:buChar char="-"/>
            </a:pPr>
            <a:endParaRPr lang="en-US" altLang="en-US" sz="2400" dirty="0"/>
          </a:p>
          <a:p>
            <a:pPr eaLnBrk="1" hangingPunct="1">
              <a:buFontTx/>
              <a:buChar char="-"/>
            </a:pPr>
            <a:r>
              <a:rPr lang="en-US" altLang="en-US" sz="2400" dirty="0"/>
              <a:t>Must be said prior to teaching the person to lie, i.e. in the pure version statement</a:t>
            </a:r>
          </a:p>
          <a:p>
            <a:pPr eaLnBrk="1" hangingPunct="1"/>
            <a:endParaRPr lang="en-AU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5034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3399"/>
                </a:solidFill>
              </a:rPr>
              <a:t>DETECTING DECEPTION</a:t>
            </a:r>
            <a:endParaRPr lang="en-AU" dirty="0">
              <a:solidFill>
                <a:srgbClr val="FF3399"/>
              </a:solidFill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5" y="1484315"/>
            <a:ext cx="9595379" cy="4524375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An out of place overstatement of innocent </a:t>
            </a:r>
          </a:p>
          <a:p>
            <a:pPr eaLnBrk="1" hangingPunct="1"/>
            <a:endParaRPr lang="en-US" altLang="en-US" dirty="0"/>
          </a:p>
          <a:p>
            <a:pPr lvl="1" eaLnBrk="1" hangingPunct="1">
              <a:buFontTx/>
              <a:buChar char="-"/>
            </a:pPr>
            <a:r>
              <a:rPr lang="en-US" altLang="en-US" sz="2400" dirty="0"/>
              <a:t>“I want you to know…</a:t>
            </a:r>
          </a:p>
          <a:p>
            <a:pPr lvl="1" eaLnBrk="1" hangingPunct="1">
              <a:buFontTx/>
              <a:buChar char="-"/>
            </a:pPr>
            <a:r>
              <a:rPr lang="en-US" altLang="en-US" sz="2400" dirty="0"/>
              <a:t>“I was always taught to be honest.”</a:t>
            </a:r>
          </a:p>
          <a:p>
            <a:pPr lvl="1" eaLnBrk="1" hangingPunct="1">
              <a:buFontTx/>
              <a:buChar char="-"/>
            </a:pPr>
            <a:r>
              <a:rPr lang="en-US" altLang="en-US" sz="2400" dirty="0"/>
              <a:t>“I would never lie”</a:t>
            </a:r>
          </a:p>
          <a:p>
            <a:pPr eaLnBrk="1" hangingPunct="1"/>
            <a:endParaRPr lang="en-AU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356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5" y="1550505"/>
            <a:ext cx="8596668" cy="4490859"/>
          </a:xfrm>
        </p:spPr>
        <p:txBody>
          <a:bodyPr/>
          <a:lstStyle/>
          <a:p>
            <a:r>
              <a:rPr lang="en-NZ" sz="2400" dirty="0"/>
              <a:t>Examples……</a:t>
            </a:r>
          </a:p>
          <a:p>
            <a:endParaRPr lang="en-NZ" sz="2400" dirty="0"/>
          </a:p>
          <a:p>
            <a:r>
              <a:rPr lang="en-NZ" sz="2400" dirty="0"/>
              <a:t>OJ Simpson – who did he kill?</a:t>
            </a:r>
          </a:p>
          <a:p>
            <a:endParaRPr lang="en-NZ" sz="2400" dirty="0"/>
          </a:p>
          <a:p>
            <a:r>
              <a:rPr lang="en-NZ" sz="2400" dirty="0"/>
              <a:t>Lindy Chamberlin – did she?</a:t>
            </a:r>
          </a:p>
          <a:p>
            <a:pPr marL="109535" indent="0">
              <a:buNone/>
            </a:pP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3399"/>
                </a:solidFill>
              </a:rPr>
              <a:t>DETECTING DECEPTION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2671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5" y="1264025"/>
            <a:ext cx="8596668" cy="4777340"/>
          </a:xfrm>
        </p:spPr>
        <p:txBody>
          <a:bodyPr>
            <a:normAutofit fontScale="92500" lnSpcReduction="10000"/>
          </a:bodyPr>
          <a:lstStyle/>
          <a:p>
            <a:r>
              <a:rPr lang="en-NZ" sz="2400" dirty="0"/>
              <a:t>Examples - Oscar Pistorius – lost time?</a:t>
            </a:r>
          </a:p>
          <a:p>
            <a:pPr marL="109535" indent="0">
              <a:buNone/>
            </a:pPr>
            <a:r>
              <a:rPr lang="en-US" dirty="0"/>
              <a:t>I heard the window opening in the bathroom.  The sliding window hit against the edge, indicating it could open no further.  That is the moment that everything changed.</a:t>
            </a:r>
          </a:p>
          <a:p>
            <a:pPr marL="109535" indent="0">
              <a:buNone/>
            </a:pPr>
            <a:endParaRPr lang="en-US" sz="900" dirty="0"/>
          </a:p>
          <a:p>
            <a:pPr marL="109535" indent="0">
              <a:buNone/>
            </a:pPr>
            <a:r>
              <a:rPr lang="en-US" dirty="0"/>
              <a:t>I froze.  I didn’t know what to do.  I was looking down the passage scared the person was going to come out.  I grabbed a firearm from underneath the bed.  I wanted to get back to where the passage was.  To get myself between the person or people and Reeva.</a:t>
            </a:r>
          </a:p>
          <a:p>
            <a:pPr marL="109535" indent="0">
              <a:buNone/>
            </a:pPr>
            <a:endParaRPr lang="en-US" sz="900" dirty="0"/>
          </a:p>
          <a:p>
            <a:pPr marL="109535" indent="0">
              <a:buNone/>
            </a:pPr>
            <a:r>
              <a:rPr lang="en-US" dirty="0"/>
              <a:t>I just stayed where I was and kept screaming.  Then I heard a noise from inside the toilet that I perceived to be somebody coming out of the toilet.  Before I knew it I had fired four shots at the door.</a:t>
            </a:r>
          </a:p>
          <a:p>
            <a:pPr marL="109535" indent="0">
              <a:buNone/>
            </a:pPr>
            <a:endParaRPr lang="en-US" sz="900" dirty="0"/>
          </a:p>
          <a:p>
            <a:pPr marL="109535" indent="0">
              <a:buNone/>
            </a:pPr>
            <a:r>
              <a:rPr lang="en-US" dirty="0"/>
              <a:t>I didn’t know if someone else would come in through the window to attacked Reeva and I called out to Reeva but I couldn’t hear anything.</a:t>
            </a:r>
          </a:p>
          <a:p>
            <a:pPr marL="109535" indent="0">
              <a:buNone/>
            </a:pP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3399"/>
                </a:solidFill>
              </a:rPr>
              <a:t>DETECTING DECEPTION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0063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3399"/>
                </a:solidFill>
              </a:rPr>
              <a:t>DETECTING DECEPTION</a:t>
            </a:r>
            <a:endParaRPr lang="en-AU" dirty="0">
              <a:solidFill>
                <a:srgbClr val="FF3399"/>
              </a:solidFill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5" y="1563758"/>
            <a:ext cx="8596668" cy="447760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800" dirty="0"/>
              <a:t>THE MOST IMPORTANT RULE OF SCAN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5400" b="1" dirty="0"/>
              <a:t>DO NOT USE IT ON FRIENDS OR FAMILY</a:t>
            </a:r>
            <a:endParaRPr lang="en-AU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3425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43340" y="274637"/>
            <a:ext cx="9540819" cy="2074243"/>
          </a:xfrm>
        </p:spPr>
        <p:txBody>
          <a:bodyPr anchor="t">
            <a:noAutofit/>
          </a:bodyPr>
          <a:lstStyle/>
          <a:p>
            <a:pPr algn="ctr">
              <a:defRPr/>
            </a:pPr>
            <a:r>
              <a:rPr lang="en-AU" sz="4800" dirty="0"/>
              <a:t>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543340" y="1700808"/>
            <a:ext cx="9667460" cy="4392488"/>
          </a:xfrm>
        </p:spPr>
        <p:txBody>
          <a:bodyPr anchor="t"/>
          <a:lstStyle/>
          <a:p>
            <a:pPr algn="ctr">
              <a:buFontTx/>
              <a:buNone/>
              <a:defRPr/>
            </a:pPr>
            <a:endParaRPr lang="en-US" sz="1000" b="1" i="1" dirty="0"/>
          </a:p>
          <a:p>
            <a:pPr algn="ctr">
              <a:buFontTx/>
              <a:buNone/>
              <a:defRPr/>
            </a:pP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</a:rPr>
              <a:t> Trevor Slater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3600" b="1" dirty="0">
                <a:solidFill>
                  <a:srgbClr val="990000"/>
                </a:solidFill>
              </a:rPr>
              <a:t>Chief Operations Officer</a:t>
            </a:r>
          </a:p>
          <a:p>
            <a:pPr algn="ctr">
              <a:buFontTx/>
              <a:buNone/>
              <a:defRPr/>
            </a:pPr>
            <a:endParaRPr lang="en-US" sz="1100" b="1" dirty="0">
              <a:solidFill>
                <a:srgbClr val="990000"/>
              </a:solidFill>
            </a:endParaRPr>
          </a:p>
          <a:p>
            <a:pPr algn="ctr">
              <a:buFontTx/>
              <a:buNone/>
              <a:defRPr/>
            </a:pPr>
            <a:endParaRPr lang="en-AU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16BC65-7ED7-4C17-B16E-D7498760E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911" y="4105426"/>
            <a:ext cx="3969570" cy="198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9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3863977" y="1126438"/>
            <a:ext cx="5679271" cy="500449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NZ" sz="2000" dirty="0"/>
              <a:t>This person is intellectual, objective, rational and a good decision maker.</a:t>
            </a:r>
          </a:p>
          <a:p>
            <a:pPr eaLnBrk="1" hangingPunct="1">
              <a:lnSpc>
                <a:spcPct val="90000"/>
              </a:lnSpc>
            </a:pPr>
            <a:endParaRPr lang="en-NZ" sz="2000" dirty="0"/>
          </a:p>
          <a:p>
            <a:pPr eaLnBrk="1" hangingPunct="1">
              <a:lnSpc>
                <a:spcPct val="90000"/>
              </a:lnSpc>
            </a:pPr>
            <a:r>
              <a:rPr lang="en-NZ" sz="2000" dirty="0"/>
              <a:t>This person is steady, dependable, conservative and has perseverance.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NZ" sz="2000" dirty="0"/>
          </a:p>
          <a:p>
            <a:pPr eaLnBrk="1" hangingPunct="1">
              <a:lnSpc>
                <a:spcPct val="90000"/>
              </a:lnSpc>
            </a:pPr>
            <a:endParaRPr lang="en-NZ" sz="2000" dirty="0"/>
          </a:p>
          <a:p>
            <a:pPr eaLnBrk="1" hangingPunct="1">
              <a:lnSpc>
                <a:spcPct val="90000"/>
              </a:lnSpc>
            </a:pPr>
            <a:r>
              <a:rPr lang="en-NZ" sz="2000" dirty="0"/>
              <a:t>This person is dissatisfied with the status quo, believes in no nonsense behaviour and tends to takes risks</a:t>
            </a:r>
          </a:p>
          <a:p>
            <a:pPr marL="0" indent="0">
              <a:lnSpc>
                <a:spcPct val="90000"/>
              </a:lnSpc>
              <a:buNone/>
            </a:pPr>
            <a:endParaRPr lang="en-NZ" sz="2000" dirty="0"/>
          </a:p>
          <a:p>
            <a:pPr eaLnBrk="1" hangingPunct="1">
              <a:lnSpc>
                <a:spcPct val="90000"/>
              </a:lnSpc>
            </a:pPr>
            <a:r>
              <a:rPr lang="en-NZ" sz="2000" dirty="0"/>
              <a:t>This person is strongly preoccupied with sex and booze</a:t>
            </a:r>
            <a:endParaRPr lang="en-GB" sz="2000" dirty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5" y="206063"/>
            <a:ext cx="8596668" cy="1062352"/>
          </a:xfrm>
        </p:spPr>
        <p:txBody>
          <a:bodyPr/>
          <a:lstStyle/>
          <a:p>
            <a:pPr eaLnBrk="1" hangingPunct="1">
              <a:defRPr/>
            </a:pPr>
            <a:r>
              <a:rPr lang="en-NZ" dirty="0">
                <a:solidFill>
                  <a:srgbClr val="00FF00"/>
                </a:solidFill>
              </a:rPr>
              <a:t>Personality Styles</a:t>
            </a: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2351092" y="1268418"/>
            <a:ext cx="1150937" cy="71913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NZ">
              <a:solidFill>
                <a:srgbClr val="FF0000"/>
              </a:solidFill>
            </a:endParaRPr>
          </a:p>
        </p:txBody>
      </p:sp>
      <p:sp>
        <p:nvSpPr>
          <p:cNvPr id="184325" name="Oval 5"/>
          <p:cNvSpPr>
            <a:spLocks noChangeArrowheads="1"/>
          </p:cNvSpPr>
          <p:nvPr/>
        </p:nvSpPr>
        <p:spPr bwMode="auto">
          <a:xfrm>
            <a:off x="2208213" y="2276479"/>
            <a:ext cx="1295400" cy="7921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NZ"/>
          </a:p>
        </p:txBody>
      </p:sp>
      <p:sp>
        <p:nvSpPr>
          <p:cNvPr id="184326" name="AutoShape 6"/>
          <p:cNvSpPr>
            <a:spLocks noChangeArrowheads="1"/>
          </p:cNvSpPr>
          <p:nvPr/>
        </p:nvSpPr>
        <p:spPr bwMode="auto">
          <a:xfrm>
            <a:off x="2208213" y="3357565"/>
            <a:ext cx="1295400" cy="1008063"/>
          </a:xfrm>
          <a:prstGeom prst="parallelogram">
            <a:avLst>
              <a:gd name="adj" fmla="val 32126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NZ"/>
          </a:p>
        </p:txBody>
      </p:sp>
      <p:sp>
        <p:nvSpPr>
          <p:cNvPr id="184327" name="AutoShape 7"/>
          <p:cNvSpPr>
            <a:spLocks noChangeArrowheads="1"/>
          </p:cNvSpPr>
          <p:nvPr/>
        </p:nvSpPr>
        <p:spPr bwMode="auto">
          <a:xfrm>
            <a:off x="2135191" y="4724400"/>
            <a:ext cx="1439863" cy="1081088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1657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nimBg="1"/>
      <p:bldP spid="184324" grpId="1" animBg="1"/>
      <p:bldP spid="184324" grpId="2" animBg="1"/>
      <p:bldP spid="184325" grpId="0" animBg="1"/>
      <p:bldP spid="184325" grpId="1" animBg="1"/>
      <p:bldP spid="184325" grpId="2" animBg="1"/>
      <p:bldP spid="184326" grpId="0" animBg="1"/>
      <p:bldP spid="184326" grpId="1" animBg="1"/>
      <p:bldP spid="184326" grpId="2" animBg="1"/>
      <p:bldP spid="184327" grpId="0" animBg="1"/>
      <p:bldP spid="184327" grpId="1" animBg="1"/>
      <p:bldP spid="184327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A863-1893-4967-A231-DD80AB99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Detecting Deception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5076FF-7D9A-4E60-8785-42A4FFA20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1930399"/>
            <a:ext cx="3214315" cy="38814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797AB2-AD1B-4C2E-A18B-4B50186E9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110" y="1930400"/>
            <a:ext cx="408889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7434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</a:rPr>
              <a:t>Who has the children?</a:t>
            </a:r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charset="0"/>
                <a:cs typeface="Arial" charset="0"/>
              </a:rPr>
              <a:t>Mum and Dad are separated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charset="0"/>
                <a:cs typeface="Arial" charset="0"/>
              </a:rPr>
              <a:t>Their children have gone missing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charset="0"/>
                <a:cs typeface="Arial" charset="0"/>
              </a:rPr>
              <a:t>One of the parents has them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endParaRPr lang="en-US" sz="32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endParaRPr lang="en-US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62F4B5-4D0F-4675-B362-0AFC470A1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0" r="1382"/>
          <a:stretch/>
        </p:blipFill>
        <p:spPr>
          <a:xfrm>
            <a:off x="6096001" y="1196437"/>
            <a:ext cx="5143500" cy="4452611"/>
          </a:xfrm>
          <a:prstGeom prst="rect">
            <a:avLst/>
          </a:prstGeom>
        </p:spPr>
      </p:pic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116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3399"/>
                </a:solidFill>
              </a:rPr>
              <a:t>DETECTING DECEPTION</a:t>
            </a:r>
            <a:endParaRPr lang="en-AU" dirty="0">
              <a:solidFill>
                <a:srgbClr val="FF3399"/>
              </a:solidFill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5" y="1658472"/>
            <a:ext cx="8596668" cy="438289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400" b="1" dirty="0"/>
              <a:t>Why is it important to know if someone is telling us the ‘truth’?</a:t>
            </a:r>
          </a:p>
        </p:txBody>
      </p:sp>
    </p:spTree>
    <p:extLst>
      <p:ext uri="{BB962C8B-B14F-4D97-AF65-F5344CB8AC3E}">
        <p14:creationId xmlns:p14="http://schemas.microsoft.com/office/powerpoint/2010/main" val="2241723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3399"/>
                </a:solidFill>
              </a:rPr>
              <a:t>DETECTING DECEPTION</a:t>
            </a:r>
            <a:endParaRPr lang="en-AU" dirty="0">
              <a:solidFill>
                <a:srgbClr val="FF3399"/>
              </a:solidFill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5" y="1537254"/>
            <a:ext cx="8596668" cy="450411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dirty="0"/>
              <a:t>In the first instance or in a pure version statement…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400" b="1" dirty="0"/>
              <a:t>“Nobody ever lies, they just simply leave out information”</a:t>
            </a:r>
            <a:endParaRPr lang="en-AU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57270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3399"/>
                </a:solidFill>
              </a:rPr>
              <a:t>DETECTING DECEPTION</a:t>
            </a:r>
            <a:endParaRPr lang="en-AU" dirty="0">
              <a:solidFill>
                <a:srgbClr val="FF3399"/>
              </a:solidFill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5" y="1510750"/>
            <a:ext cx="8596668" cy="453061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MISSING INFORMATION INDICATORS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12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800" b="1" dirty="0"/>
              <a:t>Answering the question by not answering the question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Q: Did you tell our customer service person that you had changed your email address?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900" dirty="0"/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A: He knew all about my changed circumstances.</a:t>
            </a:r>
            <a:endParaRPr lang="en-AU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30729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3399"/>
                </a:solidFill>
              </a:rPr>
              <a:t>DETECTING DECEPTION</a:t>
            </a:r>
            <a:endParaRPr lang="en-AU" dirty="0">
              <a:solidFill>
                <a:srgbClr val="FF3399"/>
              </a:solidFill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5" y="1404731"/>
            <a:ext cx="8596668" cy="463663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A change of pace/time in a written statement or information out of sequence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en-US" altLang="en-US" sz="2400" dirty="0"/>
              <a:t>A statement time speeds up and slows down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/>
              <a:t>measure the number of lines per hour and look for when it slows down or becomes faster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en-US" sz="900" dirty="0"/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en-US" altLang="en-US" sz="2400" dirty="0"/>
              <a:t>A statement time that is not chronological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/>
              <a:t>starts in the AM moves to the PM and back to the AM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AU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3472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3399"/>
                </a:solidFill>
              </a:rPr>
              <a:t>DETECTING DECEPTION</a:t>
            </a:r>
            <a:endParaRPr lang="en-AU" dirty="0">
              <a:solidFill>
                <a:srgbClr val="FF3399"/>
              </a:solidFill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5" y="1457741"/>
            <a:ext cx="8596668" cy="4583623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Missing time = Missing Information</a:t>
            </a:r>
          </a:p>
          <a:p>
            <a:pPr eaLnBrk="1" hangingPunct="1"/>
            <a:endParaRPr lang="en-US" altLang="en-US" sz="2800" dirty="0"/>
          </a:p>
          <a:p>
            <a:pPr lvl="1" eaLnBrk="1" hangingPunct="1">
              <a:buFontTx/>
              <a:buChar char="-"/>
            </a:pPr>
            <a:r>
              <a:rPr lang="en-US" altLang="en-US" sz="2800" dirty="0"/>
              <a:t>“a short time later” </a:t>
            </a:r>
          </a:p>
          <a:p>
            <a:pPr lvl="1" eaLnBrk="1" hangingPunct="1">
              <a:buFontTx/>
              <a:buChar char="-"/>
            </a:pPr>
            <a:r>
              <a:rPr lang="en-US" altLang="en-US" sz="2800" dirty="0"/>
              <a:t>“after a little while”</a:t>
            </a:r>
          </a:p>
          <a:p>
            <a:pPr lvl="1" eaLnBrk="1" hangingPunct="1">
              <a:buFontTx/>
              <a:buChar char="-"/>
            </a:pPr>
            <a:r>
              <a:rPr lang="en-US" altLang="en-US" sz="2800" dirty="0"/>
              <a:t>“afterwards”</a:t>
            </a:r>
          </a:p>
          <a:p>
            <a:pPr lvl="1" eaLnBrk="1" hangingPunct="1">
              <a:buFontTx/>
              <a:buChar char="-"/>
            </a:pPr>
            <a:r>
              <a:rPr lang="en-US" altLang="en-US" sz="2800" dirty="0"/>
              <a:t>“the next thing I knew”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1796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6F7EBD758FB646A4C4B73D4B6DA407" ma:contentTypeVersion="15" ma:contentTypeDescription="Create a new document." ma:contentTypeScope="" ma:versionID="3147a250191038476e4413bc97cf8e0b">
  <xsd:schema xmlns:xsd="http://www.w3.org/2001/XMLSchema" xmlns:xs="http://www.w3.org/2001/XMLSchema" xmlns:p="http://schemas.microsoft.com/office/2006/metadata/properties" xmlns:ns2="20e1632a-1c72-48c6-9750-e86b8375f91a" xmlns:ns3="ea74369a-d951-44ce-bff1-fe0e017895d2" targetNamespace="http://schemas.microsoft.com/office/2006/metadata/properties" ma:root="true" ma:fieldsID="6cc108f5555a55ffd4caa1af51247b9a" ns2:_="" ns3:_="">
    <xsd:import namespace="20e1632a-1c72-48c6-9750-e86b8375f91a"/>
    <xsd:import namespace="ea74369a-d951-44ce-bff1-fe0e017895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1632a-1c72-48c6-9750-e86b8375f9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8381b0b-0c45-4a05-b289-211872b1ee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4369a-d951-44ce-bff1-fe0e017895d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02446b-021e-4dd2-b785-86016952cb8e}" ma:internalName="TaxCatchAll" ma:showField="CatchAllData" ma:web="ea74369a-d951-44ce-bff1-fe0e017895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74369a-d951-44ce-bff1-fe0e017895d2" xsi:nil="true"/>
    <lcf76f155ced4ddcb4097134ff3c332f xmlns="20e1632a-1c72-48c6-9750-e86b8375f91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2266EA-4FF0-453C-B754-77C846996779}"/>
</file>

<file path=customXml/itemProps2.xml><?xml version="1.0" encoding="utf-8"?>
<ds:datastoreItem xmlns:ds="http://schemas.openxmlformats.org/officeDocument/2006/customXml" ds:itemID="{46DF2FC4-867A-4A96-A86C-97693D023D8E}"/>
</file>

<file path=customXml/itemProps3.xml><?xml version="1.0" encoding="utf-8"?>
<ds:datastoreItem xmlns:ds="http://schemas.openxmlformats.org/officeDocument/2006/customXml" ds:itemID="{B3C75A01-8106-4F9F-9024-A968AEF4BE96}"/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614</Words>
  <Application>Microsoft Office PowerPoint</Application>
  <PresentationFormat>Widescreen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Wingdings 3</vt:lpstr>
      <vt:lpstr>Facet</vt:lpstr>
      <vt:lpstr>   . Detecting Deception</vt:lpstr>
      <vt:lpstr>Personality Styles</vt:lpstr>
      <vt:lpstr>Detecting Deception</vt:lpstr>
      <vt:lpstr>Who has the children?</vt:lpstr>
      <vt:lpstr>DETECTING DECEPTION</vt:lpstr>
      <vt:lpstr>DETECTING DECEPTION</vt:lpstr>
      <vt:lpstr>DETECTING DECEPTION</vt:lpstr>
      <vt:lpstr>DETECTING DECEPTION</vt:lpstr>
      <vt:lpstr>DETECTING DECEPTION</vt:lpstr>
      <vt:lpstr>DETECTING DECEPTION</vt:lpstr>
      <vt:lpstr>DETECTING DECEPTION</vt:lpstr>
      <vt:lpstr>DETECTING DECEPTION</vt:lpstr>
      <vt:lpstr>DETECTING DECEPTION</vt:lpstr>
      <vt:lpstr>DETECTING DECEPTION</vt:lpstr>
      <vt:lpstr>DETECTING DECEPTION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RESOLUTION  WORKSHOP</dc:title>
  <dc:creator>Trevor Slater</dc:creator>
  <cp:lastModifiedBy>Phil Peters</cp:lastModifiedBy>
  <cp:revision>7</cp:revision>
  <dcterms:created xsi:type="dcterms:W3CDTF">2020-09-23T20:15:55Z</dcterms:created>
  <dcterms:modified xsi:type="dcterms:W3CDTF">2022-11-21T23:37:10Z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0x010100636F7EBD758FB646A4C4B73D4B6DA407</vt:lpwstr>
  </property>
</Properties>
</file>